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0" r:id="rId3"/>
    <p:sldId id="263" r:id="rId4"/>
    <p:sldId id="257" r:id="rId5"/>
    <p:sldId id="256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7AF9-EDB7-4A6C-A874-2E58A972A248}" type="datetimeFigureOut">
              <a:rPr lang="ar-IQ" smtClean="0"/>
              <a:pPr/>
              <a:t>01/04/1439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C886-02FF-432E-A4A4-1DEF8918247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6471" t="19531" r="14348" b="11133"/>
          <a:stretch>
            <a:fillRect/>
          </a:stretch>
        </p:blipFill>
        <p:spPr bwMode="auto">
          <a:xfrm>
            <a:off x="0" y="714356"/>
            <a:ext cx="90011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36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IQ" dirty="0" smtClean="0"/>
          </a:p>
          <a:p>
            <a:pPr algn="l" rtl="0"/>
            <a:r>
              <a:rPr lang="en-US" b="1" dirty="0" err="1" smtClean="0"/>
              <a:t>Axitirome</a:t>
            </a:r>
            <a:r>
              <a:rPr lang="en-US" b="1" dirty="0" smtClean="0"/>
              <a:t> (lipid lowering )</a:t>
            </a:r>
            <a:r>
              <a:rPr lang="en-US" dirty="0" smtClean="0"/>
              <a:t>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6486550" cy="52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072330" y="4286256"/>
            <a:ext cx="2071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boron </a:t>
            </a:r>
            <a:r>
              <a:rPr lang="en-US" sz="1400" dirty="0" err="1" smtClean="0"/>
              <a:t>tribromide</a:t>
            </a:r>
            <a:endParaRPr lang="en-US" sz="1400" dirty="0" smtClean="0"/>
          </a:p>
          <a:p>
            <a:pPr algn="l" rtl="0"/>
            <a:r>
              <a:rPr lang="en-US" sz="1400" dirty="0" smtClean="0"/>
              <a:t>then serves to cleave </a:t>
            </a:r>
          </a:p>
          <a:p>
            <a:pPr algn="l" rtl="0"/>
            <a:r>
              <a:rPr lang="en-US" sz="1400" dirty="0" smtClean="0"/>
              <a:t>the methyl ether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929322" y="4286256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29058" y="4786322"/>
            <a:ext cx="1117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ethyl oxalate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1802" y="6286520"/>
            <a:ext cx="136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oxamic</a:t>
            </a:r>
            <a:r>
              <a:rPr lang="en-US" dirty="0" smtClean="0"/>
              <a:t> ester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643578"/>
            <a:ext cx="1928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carbonyl group is then reduced to the corresponding alcohol;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28728" y="5857892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678" y="214290"/>
            <a:ext cx="2493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Lidorestat</a:t>
            </a:r>
            <a:r>
              <a:rPr lang="en-US" b="1" dirty="0" smtClean="0"/>
              <a:t>    for diabetes</a:t>
            </a:r>
          </a:p>
          <a:p>
            <a:endParaRPr lang="en-US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306180" cy="492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71670" y="1928802"/>
            <a:ext cx="1433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acylated</a:t>
            </a:r>
            <a:r>
              <a:rPr lang="en-US" sz="1400" dirty="0" smtClean="0"/>
              <a:t> with </a:t>
            </a:r>
          </a:p>
          <a:p>
            <a:r>
              <a:rPr lang="en-US" sz="1400" dirty="0" smtClean="0"/>
              <a:t>acetic anhydride.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7950" y="500042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sodium hydride produces</a:t>
            </a:r>
          </a:p>
          <a:p>
            <a:pPr algn="l" rtl="0"/>
            <a:r>
              <a:rPr lang="en-US" sz="1400" dirty="0" smtClean="0"/>
              <a:t>the sulfide anion from the </a:t>
            </a:r>
            <a:r>
              <a:rPr lang="en-US" sz="1400" dirty="0" err="1" smtClean="0"/>
              <a:t>enol</a:t>
            </a:r>
            <a:r>
              <a:rPr lang="en-US" sz="1400" dirty="0" smtClean="0"/>
              <a:t> form of the </a:t>
            </a:r>
            <a:r>
              <a:rPr lang="en-US" sz="1400" dirty="0" err="1" smtClean="0"/>
              <a:t>thioamde</a:t>
            </a:r>
            <a:r>
              <a:rPr lang="en-US" sz="14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0958" y="1785926"/>
            <a:ext cx="1201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benzothiazole</a:t>
            </a:r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786710" y="2571744"/>
            <a:ext cx="13572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hydrolysis opens the ring to afford the intermediate </a:t>
            </a:r>
            <a:r>
              <a:rPr lang="en-US" sz="1400" dirty="0" err="1" smtClean="0"/>
              <a:t>mercapto</a:t>
            </a:r>
            <a:r>
              <a:rPr lang="en-US" sz="1400" dirty="0" smtClean="0"/>
              <a:t> aniline,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4129086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Synthesis methods of </a:t>
            </a:r>
            <a:r>
              <a:rPr lang="el-GR" sz="2000" dirty="0" smtClean="0"/>
              <a:t>β</a:t>
            </a:r>
            <a:r>
              <a:rPr lang="en-US" sz="2000" dirty="0" smtClean="0"/>
              <a:t>-</a:t>
            </a:r>
            <a:r>
              <a:rPr lang="en-US" sz="2000" dirty="0" err="1" smtClean="0"/>
              <a:t>Lactam</a:t>
            </a:r>
            <a:r>
              <a:rPr lang="en-US" sz="2000" dirty="0" smtClean="0"/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400"/>
            <a:ext cx="82296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3124200" cy="10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357430"/>
            <a:ext cx="3048000" cy="10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214422"/>
            <a:ext cx="4024312" cy="9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uble Bracket 6"/>
          <p:cNvSpPr/>
          <p:nvPr/>
        </p:nvSpPr>
        <p:spPr>
          <a:xfrm>
            <a:off x="4500562" y="1071546"/>
            <a:ext cx="3962400" cy="1143000"/>
          </a:xfrm>
          <a:prstGeom prst="bracket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714752"/>
            <a:ext cx="3352800" cy="78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F03BCB2-4824-4AE2-8470-F543A25234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643446"/>
            <a:ext cx="4495800" cy="82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572140"/>
            <a:ext cx="727037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lum bright="-10000" contrast="10000"/>
          </a:blip>
          <a:srcRect b="68421"/>
          <a:stretch>
            <a:fillRect/>
          </a:stretch>
        </p:blipFill>
        <p:spPr bwMode="auto">
          <a:xfrm>
            <a:off x="571472" y="428604"/>
            <a:ext cx="80010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2">
            <a:lum bright="-10000" contrast="10000"/>
          </a:blip>
          <a:srcRect t="33471" r="2151" b="1304"/>
          <a:stretch>
            <a:fillRect/>
          </a:stretch>
        </p:blipFill>
        <p:spPr bwMode="auto">
          <a:xfrm>
            <a:off x="642910" y="2571744"/>
            <a:ext cx="7858180" cy="39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1667" t="1667" r="26666" b="90000"/>
          <a:stretch>
            <a:fillRect/>
          </a:stretch>
        </p:blipFill>
        <p:spPr bwMode="auto">
          <a:xfrm>
            <a:off x="214282" y="35716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4648199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3733800" cy="2433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"/>
            <a:ext cx="1685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5257799" cy="17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819400"/>
            <a:ext cx="52482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9759"/>
            <a:ext cx="5657850" cy="586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upload.wikimedia.org/wikipedia/commons/thumb/b/bc/Sulfadoxine_synthesis.svg/700px-Sulfadoxine_synthesi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572428" cy="3857652"/>
          </a:xfrm>
          <a:prstGeom prst="rect">
            <a:avLst/>
          </a:prstGeom>
          <a:noFill/>
        </p:spPr>
      </p:pic>
      <p:pic>
        <p:nvPicPr>
          <p:cNvPr id="3" name="Picture 2" descr="Sulfadoxin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2095500" cy="8096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533400"/>
            <a:ext cx="127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Sulfadoxine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9217" t="23437" r="15995" b="16992"/>
          <a:stretch>
            <a:fillRect/>
          </a:stretch>
        </p:blipFill>
        <p:spPr bwMode="auto">
          <a:xfrm>
            <a:off x="642910" y="71414"/>
            <a:ext cx="75009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2394" t="26367" r="27525" b="27734"/>
          <a:stretch>
            <a:fillRect/>
          </a:stretch>
        </p:blipFill>
        <p:spPr bwMode="auto">
          <a:xfrm>
            <a:off x="1214414" y="3286124"/>
            <a:ext cx="65008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9334" t="16602" r="8309" b="14062"/>
          <a:stretch>
            <a:fillRect/>
          </a:stretch>
        </p:blipFill>
        <p:spPr bwMode="auto">
          <a:xfrm>
            <a:off x="214282" y="1000108"/>
            <a:ext cx="8929718" cy="422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5373" t="11719" r="17093" b="23828"/>
          <a:stretch>
            <a:fillRect/>
          </a:stretch>
        </p:blipFill>
        <p:spPr bwMode="auto">
          <a:xfrm>
            <a:off x="357126" y="785794"/>
            <a:ext cx="87868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 b="34658"/>
          <a:stretch>
            <a:fillRect/>
          </a:stretch>
        </p:blipFill>
        <p:spPr bwMode="auto">
          <a:xfrm>
            <a:off x="1428728" y="214290"/>
            <a:ext cx="3786214" cy="1207118"/>
          </a:xfrm>
          <a:prstGeom prst="rect">
            <a:avLst/>
          </a:prstGeom>
          <a:noFill/>
        </p:spPr>
      </p:pic>
      <p:pic>
        <p:nvPicPr>
          <p:cNvPr id="1028" name="Picture 4" descr="Image result for reserp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786214" cy="1844184"/>
          </a:xfrm>
          <a:prstGeom prst="rect">
            <a:avLst/>
          </a:prstGeom>
          <a:noFill/>
        </p:spPr>
      </p:pic>
      <p:pic>
        <p:nvPicPr>
          <p:cNvPr id="1030" name="Picture 6" descr="Image result for reserp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4572032" cy="4460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628" t="10742" r="11054" b="11133"/>
          <a:stretch>
            <a:fillRect/>
          </a:stretch>
        </p:blipFill>
        <p:spPr bwMode="auto">
          <a:xfrm>
            <a:off x="428596" y="785794"/>
            <a:ext cx="8358214" cy="50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413" t="11719" r="18741" b="20898"/>
          <a:stretch>
            <a:fillRect/>
          </a:stretch>
        </p:blipFill>
        <p:spPr bwMode="auto">
          <a:xfrm>
            <a:off x="642910" y="357166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868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722" y="357166"/>
            <a:ext cx="139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Muraglitazar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19238"/>
            <a:ext cx="8162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71</Words>
  <Application>Microsoft Office PowerPoint</Application>
  <PresentationFormat>On-screen Show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12</cp:revision>
  <dcterms:created xsi:type="dcterms:W3CDTF">2017-12-17T19:29:34Z</dcterms:created>
  <dcterms:modified xsi:type="dcterms:W3CDTF">2017-12-19T09:31:32Z</dcterms:modified>
</cp:coreProperties>
</file>